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503920" y="-2194560"/>
            <a:ext cx="5943600" cy="5943600"/>
          </a:xfrm>
          <a:prstGeom prst="oval">
            <a:avLst/>
          </a:prstGeom>
          <a:solidFill>
            <a:srgbClr val="7C5CFF">
              <a:alpha val="16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011680" y="3840480"/>
            <a:ext cx="5029200" cy="5029200"/>
          </a:xfrm>
          <a:prstGeom prst="oval">
            <a:avLst/>
          </a:prstGeom>
          <a:solidFill>
            <a:srgbClr val="79B8FF">
              <a:alpha val="12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868680" y="777240"/>
            <a:ext cx="868680" cy="868680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155344" y="950976"/>
            <a:ext cx="295351" cy="138989"/>
          </a:xfrm>
          <a:prstGeom prst="roundRect">
            <a:avLst>
              <a:gd name="adj" fmla="val 13158"/>
            </a:avLst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1216152" y="1072591"/>
            <a:ext cx="173736" cy="295351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7" name="Shape 5"/>
          <p:cNvSpPr/>
          <p:nvPr/>
        </p:nvSpPr>
        <p:spPr>
          <a:xfrm>
            <a:off x="1259586" y="864108"/>
            <a:ext cx="86868" cy="86868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8" name="Text 6"/>
          <p:cNvSpPr/>
          <p:nvPr/>
        </p:nvSpPr>
        <p:spPr>
          <a:xfrm>
            <a:off x="1920240" y="9144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ControlledTower</a:t>
            </a:r>
            <a:pPr indent="0" marL="0">
              <a:buNone/>
            </a:pPr>
            <a:r>
              <a:rPr lang="en-US" sz="2600" b="1" dirty="0">
                <a:solidFill>
                  <a:srgbClr val="79B8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.Ai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914400" y="2743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CONTROL FOR YOUR AWS ORGANIZATION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68680" y="3108960"/>
            <a:ext cx="104241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Run a compliant, governed</a:t>
            </a:r>
            <a:endParaRPr lang="en-US" sz="44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AWS org — without the console.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914400" y="5074920"/>
            <a:ext cx="9692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 up landing zones, migrate accounts, and stay continuously FedRAMP / NIST 800-53 compliant.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14400" y="635508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overview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420624" cy="420624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87446" y="541325"/>
            <a:ext cx="143012" cy="67300"/>
          </a:xfrm>
          <a:prstGeom prst="roundRect">
            <a:avLst>
              <a:gd name="adj" fmla="val 27174"/>
            </a:avLst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716890" y="600212"/>
            <a:ext cx="84125" cy="1430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7921" y="499262"/>
            <a:ext cx="42062" cy="42062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45720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spc="2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IT'S FOR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97280" y="676656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Built for regulated cloud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3520440" cy="3200400"/>
          </a:xfrm>
          <a:prstGeom prst="roundRect">
            <a:avLst>
              <a:gd name="adj" fmla="val 2857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868680" y="2011680"/>
            <a:ext cx="548640" cy="548640"/>
          </a:xfrm>
          <a:prstGeom prst="roundRect">
            <a:avLst>
              <a:gd name="adj" fmla="val 20000"/>
            </a:avLst>
          </a:prstGeom>
          <a:solidFill>
            <a:srgbClr val="79B8FF"/>
          </a:solidFill>
          <a:ln/>
        </p:spPr>
      </p:sp>
      <p:sp>
        <p:nvSpPr>
          <p:cNvPr id="10" name="Text 8"/>
          <p:cNvSpPr/>
          <p:nvPr/>
        </p:nvSpPr>
        <p:spPr>
          <a:xfrm>
            <a:off x="868680" y="2743200"/>
            <a:ext cx="2926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Government &amp; defense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868680" y="3520440"/>
            <a:ext cx="29260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Agencies and integrators on FedRAMP / FISMA / DoD IL — ATO is the job, and it's the bottleneck.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270248" y="1691640"/>
            <a:ext cx="3520440" cy="3200400"/>
          </a:xfrm>
          <a:prstGeom prst="roundRect">
            <a:avLst>
              <a:gd name="adj" fmla="val 2857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90288" y="2011680"/>
            <a:ext cx="548640" cy="548640"/>
          </a:xfrm>
          <a:prstGeom prst="roundRect">
            <a:avLst>
              <a:gd name="adj" fmla="val 20000"/>
            </a:avLst>
          </a:prstGeom>
          <a:solidFill>
            <a:srgbClr val="7C5CFF"/>
          </a:solidFill>
          <a:ln/>
        </p:spPr>
      </p:sp>
      <p:sp>
        <p:nvSpPr>
          <p:cNvPr id="14" name="Text 12"/>
          <p:cNvSpPr/>
          <p:nvPr/>
        </p:nvSpPr>
        <p:spPr>
          <a:xfrm>
            <a:off x="4590288" y="2743200"/>
            <a:ext cx="2926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Regulated enterprise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4590288" y="3520440"/>
            <a:ext cx="29260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Healthcare, finance, critical infrastructure — NIST 800-53, HIPAA, PCI, SOC 2 from one control library.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7991856" y="1691640"/>
            <a:ext cx="3520440" cy="3200400"/>
          </a:xfrm>
          <a:prstGeom prst="roundRect">
            <a:avLst>
              <a:gd name="adj" fmla="val 2857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8311896" y="2011680"/>
            <a:ext cx="548640" cy="548640"/>
          </a:xfrm>
          <a:prstGeom prst="roundRect">
            <a:avLst>
              <a:gd name="adj" fmla="val 20000"/>
            </a:avLst>
          </a:prstGeom>
          <a:solidFill>
            <a:srgbClr val="2FBF71"/>
          </a:solidFill>
          <a:ln/>
        </p:spPr>
      </p:sp>
      <p:sp>
        <p:nvSpPr>
          <p:cNvPr id="18" name="Text 16"/>
          <p:cNvSpPr/>
          <p:nvPr/>
        </p:nvSpPr>
        <p:spPr>
          <a:xfrm>
            <a:off x="8311896" y="2743200"/>
            <a:ext cx="2926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MSPs &amp; platform teams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8311896" y="3520440"/>
            <a:ext cx="29260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Managed-FedRAMP providers and internal platform teams running many governed orgs from one operator console.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11460175" y="6400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863840" y="2560320"/>
            <a:ext cx="6400800" cy="6400800"/>
          </a:xfrm>
          <a:prstGeom prst="oval">
            <a:avLst/>
          </a:prstGeom>
          <a:solidFill>
            <a:srgbClr val="7C5CFF">
              <a:alpha val="14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868680" y="777240"/>
            <a:ext cx="731520" cy="731520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110082" y="923544"/>
            <a:ext cx="248717" cy="117043"/>
          </a:xfrm>
          <a:prstGeom prst="roundRect">
            <a:avLst>
              <a:gd name="adj" fmla="val 15625"/>
            </a:avLst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1161288" y="1025957"/>
            <a:ext cx="146304" cy="248717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1197864" y="850392"/>
            <a:ext cx="73152" cy="73152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2468880"/>
            <a:ext cx="10424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Run a compliant AWS org</a:t>
            </a:r>
            <a:endParaRPr lang="en-US" sz="40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without the console.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914400" y="4114800"/>
            <a:ext cx="9692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Controlled Tower stand up a governed landing zone and a live compliance program — in one session.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914400" y="5349240"/>
            <a:ext cx="4206240" cy="640080"/>
          </a:xfrm>
          <a:prstGeom prst="roundRect">
            <a:avLst>
              <a:gd name="adj" fmla="val 14286"/>
            </a:avLst>
          </a:prstGeom>
          <a:solidFill>
            <a:srgbClr val="7C5CFF"/>
          </a:solidFill>
          <a:ln/>
          <a:effectLst>
            <a:outerShdw sx="100000" sy="100000" kx="0" ky="0" algn="bl" rotWithShape="0" blurRad="101600" dist="38100" dir="5400000">
              <a:srgbClr val="000000">
                <a:alpha val="4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914400" y="5349240"/>
            <a:ext cx="4206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 a demo  →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420624" cy="420624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87446" y="541325"/>
            <a:ext cx="143012" cy="67300"/>
          </a:xfrm>
          <a:prstGeom prst="roundRect">
            <a:avLst>
              <a:gd name="adj" fmla="val 27174"/>
            </a:avLst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716890" y="600212"/>
            <a:ext cx="84125" cy="1430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7921" y="499262"/>
            <a:ext cx="42062" cy="42062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45720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spc="2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97280" y="676656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Governed AWS is where cloud teams get stuck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548640" y="1554480"/>
            <a:ext cx="5394960" cy="2103120"/>
          </a:xfrm>
          <a:prstGeom prst="roundRect">
            <a:avLst>
              <a:gd name="adj" fmla="val 4348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868680" y="1901952"/>
            <a:ext cx="310896" cy="310896"/>
          </a:xfrm>
          <a:prstGeom prst="oval">
            <a:avLst/>
          </a:prstGeom>
          <a:solidFill>
            <a:srgbClr val="E5484D"/>
          </a:solidFill>
          <a:ln/>
        </p:spPr>
      </p:sp>
      <p:sp>
        <p:nvSpPr>
          <p:cNvPr id="10" name="Text 8"/>
          <p:cNvSpPr/>
          <p:nvPr/>
        </p:nvSpPr>
        <p:spPr>
          <a:xfrm>
            <a:off x="1325880" y="182880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Console sprawl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68680" y="2423160"/>
            <a:ext cx="4754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8000"/>
              </a:lnSpc>
              <a:buNone/>
            </a:pPr>
            <a:r>
              <a:rPr lang="en-US" sz="13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Dozens of services — Control Tower, Config, Security Hub, GuardDuty, IAM Identity Center — each its own console, no single pane.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172200" y="1554480"/>
            <a:ext cx="5394960" cy="2103120"/>
          </a:xfrm>
          <a:prstGeom prst="roundRect">
            <a:avLst>
              <a:gd name="adj" fmla="val 4348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492240" y="1901952"/>
            <a:ext cx="310896" cy="310896"/>
          </a:xfrm>
          <a:prstGeom prst="oval">
            <a:avLst/>
          </a:prstGeom>
          <a:solidFill>
            <a:srgbClr val="E5484D"/>
          </a:solidFill>
          <a:ln/>
        </p:spPr>
      </p:sp>
      <p:sp>
        <p:nvSpPr>
          <p:cNvPr id="14" name="Text 12"/>
          <p:cNvSpPr/>
          <p:nvPr/>
        </p:nvSpPr>
        <p:spPr>
          <a:xfrm>
            <a:off x="6949440" y="182880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Compliance is manual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92240" y="2423160"/>
            <a:ext cx="4754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8000"/>
              </a:lnSpc>
              <a:buNone/>
            </a:pPr>
            <a:r>
              <a:rPr lang="en-US" sz="13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NIST 800-53 has 1,000+ controls. Evidence is gathered by hand, in spreadsheets, the night before the audit.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48640" y="3886200"/>
            <a:ext cx="5394960" cy="2103120"/>
          </a:xfrm>
          <a:prstGeom prst="roundRect">
            <a:avLst>
              <a:gd name="adj" fmla="val 4348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868680" y="4233672"/>
            <a:ext cx="310896" cy="310896"/>
          </a:xfrm>
          <a:prstGeom prst="oval">
            <a:avLst/>
          </a:prstGeom>
          <a:solidFill>
            <a:srgbClr val="E5484D"/>
          </a:solidFill>
          <a:ln/>
        </p:spPr>
      </p:sp>
      <p:sp>
        <p:nvSpPr>
          <p:cNvPr id="18" name="Text 16"/>
          <p:cNvSpPr/>
          <p:nvPr/>
        </p:nvSpPr>
        <p:spPr>
          <a:xfrm>
            <a:off x="1325880" y="41605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ATO is the bottleneck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868680" y="4754880"/>
            <a:ext cx="4754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8000"/>
              </a:lnSpc>
              <a:buNone/>
            </a:pPr>
            <a:r>
              <a:rPr lang="en-US" sz="13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Authorization takes 6–18 months and stalls every gov cloud initiative — most of it paperwork, not engineering.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172200" y="3886200"/>
            <a:ext cx="5394960" cy="2103120"/>
          </a:xfrm>
          <a:prstGeom prst="roundRect">
            <a:avLst>
              <a:gd name="adj" fmla="val 4348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492240" y="4233672"/>
            <a:ext cx="310896" cy="310896"/>
          </a:xfrm>
          <a:prstGeom prst="oval">
            <a:avLst/>
          </a:prstGeom>
          <a:solidFill>
            <a:srgbClr val="E5484D"/>
          </a:solidFill>
          <a:ln/>
        </p:spPr>
      </p:sp>
      <p:sp>
        <p:nvSpPr>
          <p:cNvPr id="22" name="Text 20"/>
          <p:cNvSpPr/>
          <p:nvPr/>
        </p:nvSpPr>
        <p:spPr>
          <a:xfrm>
            <a:off x="6949440" y="41605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Drift &amp; blind spots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6492240" y="4754880"/>
            <a:ext cx="4754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8000"/>
              </a:lnSpc>
              <a:buNone/>
            </a:pPr>
            <a:r>
              <a:rPr lang="en-US" sz="13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Posture is a point-in-time PDF. By the time you read it, the org has changed and no one knows where the risk is.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1460175" y="6400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420624" cy="420624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87446" y="541325"/>
            <a:ext cx="143012" cy="67300"/>
          </a:xfrm>
          <a:prstGeom prst="roundRect">
            <a:avLst>
              <a:gd name="adj" fmla="val 27174"/>
            </a:avLst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716890" y="600212"/>
            <a:ext cx="84125" cy="1430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7921" y="499262"/>
            <a:ext cx="42062" cy="42062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45720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spc="2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COSTS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97280" y="676656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status quo is slow, manual, and expensive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548640" y="1828800"/>
            <a:ext cx="3520440" cy="1554480"/>
          </a:xfrm>
          <a:prstGeom prst="roundRect">
            <a:avLst>
              <a:gd name="adj" fmla="val 588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94360" y="1993392"/>
            <a:ext cx="3429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5A52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6–18 mo</a:t>
            </a:r>
            <a:endParaRPr lang="en-US" sz="3800" dirty="0"/>
          </a:p>
        </p:txBody>
      </p:sp>
      <p:sp>
        <p:nvSpPr>
          <p:cNvPr id="10" name="Text 8"/>
          <p:cNvSpPr/>
          <p:nvPr/>
        </p:nvSpPr>
        <p:spPr>
          <a:xfrm>
            <a:off x="713232" y="2761488"/>
            <a:ext cx="319125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time to an Authority to Operate (ATO)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4334256" y="1828800"/>
            <a:ext cx="3520440" cy="1554480"/>
          </a:xfrm>
          <a:prstGeom prst="roundRect">
            <a:avLst>
              <a:gd name="adj" fmla="val 588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379976" y="1993392"/>
            <a:ext cx="3429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79B8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1,000+</a:t>
            </a:r>
            <a:endParaRPr lang="en-US" sz="3800" dirty="0"/>
          </a:p>
        </p:txBody>
      </p:sp>
      <p:sp>
        <p:nvSpPr>
          <p:cNvPr id="13" name="Text 11"/>
          <p:cNvSpPr/>
          <p:nvPr/>
        </p:nvSpPr>
        <p:spPr>
          <a:xfrm>
            <a:off x="4498848" y="2761488"/>
            <a:ext cx="319125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NIST 800-53 Rev 5 controls to evidence and track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8119872" y="1828800"/>
            <a:ext cx="3520440" cy="1554480"/>
          </a:xfrm>
          <a:prstGeom prst="roundRect">
            <a:avLst>
              <a:gd name="adj" fmla="val 588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8165592" y="1993392"/>
            <a:ext cx="3429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7C5C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$250K+</a:t>
            </a:r>
            <a:endParaRPr lang="en-US" sz="3800" dirty="0"/>
          </a:p>
        </p:txBody>
      </p:sp>
      <p:sp>
        <p:nvSpPr>
          <p:cNvPr id="16" name="Text 14"/>
          <p:cNvSpPr/>
          <p:nvPr/>
        </p:nvSpPr>
        <p:spPr>
          <a:xfrm>
            <a:off x="8284464" y="2761488"/>
            <a:ext cx="319125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of a single FedRAMP authorization effort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548640" y="3840480"/>
            <a:ext cx="110642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1600" i="1" dirty="0">
                <a:solidFill>
                  <a:srgbClr val="EA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month of delay is a month the mission waits. The work is real — but most of it is repeatable, automatable, and exactly what a machine should do.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1460175" y="6400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778240" y="-2377440"/>
            <a:ext cx="5943600" cy="5943600"/>
          </a:xfrm>
          <a:prstGeom prst="oval">
            <a:avLst/>
          </a:prstGeom>
          <a:solidFill>
            <a:srgbClr val="7C5CFF">
              <a:alpha val="1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502920"/>
            <a:ext cx="457200" cy="457200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699516" y="594360"/>
            <a:ext cx="155448" cy="73152"/>
          </a:xfrm>
          <a:prstGeom prst="roundRect">
            <a:avLst>
              <a:gd name="adj" fmla="val 25000"/>
            </a:avLst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1520" y="658368"/>
            <a:ext cx="91440" cy="15544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754380" y="548640"/>
            <a:ext cx="45720" cy="45720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7" name="Text 5"/>
          <p:cNvSpPr/>
          <p:nvPr/>
        </p:nvSpPr>
        <p:spPr>
          <a:xfrm>
            <a:off x="114300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SOLUTION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1280160"/>
            <a:ext cx="106070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no-console control surface over</a:t>
            </a:r>
            <a:endParaRPr lang="en-US" sz="3000" dirty="0"/>
          </a:p>
          <a:p>
            <a:pPr indent="0" marL="0">
              <a:lnSpc>
                <a:spcPct val="102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Control Tower, LZA, and your security posture.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548640" y="2971800"/>
            <a:ext cx="84124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Controlled Tower reads live from AWS — Organizations, Security Hub, Config, CloudTrail, Inspector, GuardDuty — and turns it into one operator-friendly dashboard, with AI woven through every layer.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548640" y="4754880"/>
            <a:ext cx="2234794" cy="603504"/>
          </a:xfrm>
          <a:prstGeom prst="roundRect">
            <a:avLst>
              <a:gd name="adj" fmla="val 15152"/>
            </a:avLst>
          </a:prstGeom>
          <a:solidFill>
            <a:srgbClr val="1E243B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48640" y="4754880"/>
            <a:ext cx="223479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EA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 up landing zones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3012034" y="4754880"/>
            <a:ext cx="1730045" cy="603504"/>
          </a:xfrm>
          <a:prstGeom prst="roundRect">
            <a:avLst>
              <a:gd name="adj" fmla="val 15152"/>
            </a:avLst>
          </a:prstGeom>
          <a:solidFill>
            <a:srgbClr val="1E243B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012034" y="4754880"/>
            <a:ext cx="1730045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EA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Migrate accounts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4970678" y="4754880"/>
            <a:ext cx="2150669" cy="603504"/>
          </a:xfrm>
          <a:prstGeom prst="roundRect">
            <a:avLst>
              <a:gd name="adj" fmla="val 15152"/>
            </a:avLst>
          </a:prstGeom>
          <a:solidFill>
            <a:srgbClr val="1E243B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970678" y="4754880"/>
            <a:ext cx="2150669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EA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compliance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7349947" y="4754880"/>
            <a:ext cx="2066544" cy="603504"/>
          </a:xfrm>
          <a:prstGeom prst="roundRect">
            <a:avLst>
              <a:gd name="adj" fmla="val 15152"/>
            </a:avLst>
          </a:prstGeom>
          <a:solidFill>
            <a:srgbClr val="1E243B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7349947" y="4754880"/>
            <a:ext cx="206654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EA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Audit-ready evidence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11460175" y="6400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420624" cy="420624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87446" y="541325"/>
            <a:ext cx="143012" cy="67300"/>
          </a:xfrm>
          <a:prstGeom prst="roundRect">
            <a:avLst>
              <a:gd name="adj" fmla="val 27174"/>
            </a:avLst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716890" y="600212"/>
            <a:ext cx="84125" cy="1430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7921" y="499262"/>
            <a:ext cx="42062" cy="42062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45720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spc="2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PLATFORM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97280" y="676656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Four surfaces, one mission control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548640" y="1554480"/>
            <a:ext cx="5394960" cy="2103120"/>
          </a:xfrm>
          <a:prstGeom prst="roundRect">
            <a:avLst>
              <a:gd name="adj" fmla="val 4348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868680" y="1865376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79B8FF"/>
          </a:solidFill>
          <a:ln/>
        </p:spPr>
      </p:sp>
      <p:sp>
        <p:nvSpPr>
          <p:cNvPr id="10" name="Text 8"/>
          <p:cNvSpPr/>
          <p:nvPr/>
        </p:nvSpPr>
        <p:spPr>
          <a:xfrm>
            <a:off x="1508760" y="1847088"/>
            <a:ext cx="4206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Landing Zone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868680" y="2468880"/>
            <a:ext cx="4754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 up Control Tower + LZA, operate the account fleet, migrate org-to-org, decommission — all without the console.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6172200" y="1554480"/>
            <a:ext cx="5394960" cy="2103120"/>
          </a:xfrm>
          <a:prstGeom prst="roundRect">
            <a:avLst>
              <a:gd name="adj" fmla="val 4348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492240" y="1865376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7C5CFF"/>
          </a:solidFill>
          <a:ln/>
        </p:spPr>
      </p:sp>
      <p:sp>
        <p:nvSpPr>
          <p:cNvPr id="14" name="Text 12"/>
          <p:cNvSpPr/>
          <p:nvPr/>
        </p:nvSpPr>
        <p:spPr>
          <a:xfrm>
            <a:off x="7132320" y="1847088"/>
            <a:ext cx="4206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Security &amp; Governance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492240" y="2468880"/>
            <a:ext cx="4754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NIST 800-53 / FedRAMP posture from Security Hub, AI remediation, alerts, exposure, guardrails, POA&amp;M.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548640" y="3886200"/>
            <a:ext cx="5394960" cy="2103120"/>
          </a:xfrm>
          <a:prstGeom prst="roundRect">
            <a:avLst>
              <a:gd name="adj" fmla="val 4348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868680" y="4197096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2FBF71"/>
          </a:solidFill>
          <a:ln/>
        </p:spPr>
      </p:sp>
      <p:sp>
        <p:nvSpPr>
          <p:cNvPr id="18" name="Text 16"/>
          <p:cNvSpPr/>
          <p:nvPr/>
        </p:nvSpPr>
        <p:spPr>
          <a:xfrm>
            <a:off x="1508760" y="4178808"/>
            <a:ext cx="4206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Org Map &amp; Live Wall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868680" y="4800600"/>
            <a:ext cx="4754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account graded for posture in a live constellation; a full-screen NOC view with AI drill-down to the resource.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6172200" y="3886200"/>
            <a:ext cx="5394960" cy="2103120"/>
          </a:xfrm>
          <a:prstGeom prst="roundRect">
            <a:avLst>
              <a:gd name="adj" fmla="val 4348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492240" y="4197096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F5A524"/>
          </a:solidFill>
          <a:ln/>
        </p:spPr>
      </p:sp>
      <p:sp>
        <p:nvSpPr>
          <p:cNvPr id="22" name="Text 20"/>
          <p:cNvSpPr/>
          <p:nvPr/>
        </p:nvSpPr>
        <p:spPr>
          <a:xfrm>
            <a:off x="7132320" y="4178808"/>
            <a:ext cx="4206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Reports &amp; ATO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6492240" y="4800600"/>
            <a:ext cx="4754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OSCAL SSP / SAR / POA&amp;M, branded PDFs, FedRAMP 20x readiness — the authorization package, generated from live state.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11460175" y="6400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420624" cy="420624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87446" y="541325"/>
            <a:ext cx="143012" cy="67300"/>
          </a:xfrm>
          <a:prstGeom prst="roundRect">
            <a:avLst>
              <a:gd name="adj" fmla="val 27174"/>
            </a:avLst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716890" y="600212"/>
            <a:ext cx="84125" cy="1430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7921" y="499262"/>
            <a:ext cx="42062" cy="42062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45720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spc="2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AI, WOVEN THROUGH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97280" y="676656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 analyst that never sleeps — in every view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548640" y="1600200"/>
            <a:ext cx="11064240" cy="1024128"/>
          </a:xfrm>
          <a:prstGeom prst="roundRect">
            <a:avLst>
              <a:gd name="adj" fmla="val 8929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868680" y="1911096"/>
            <a:ext cx="402336" cy="402336"/>
          </a:xfrm>
          <a:prstGeom prst="oval">
            <a:avLst/>
          </a:prstGeom>
          <a:solidFill>
            <a:srgbClr val="7C5CFF"/>
          </a:solidFill>
          <a:ln/>
        </p:spPr>
      </p:sp>
      <p:sp>
        <p:nvSpPr>
          <p:cNvPr id="10" name="Text 8"/>
          <p:cNvSpPr/>
          <p:nvPr/>
        </p:nvSpPr>
        <p:spPr>
          <a:xfrm>
            <a:off x="868680" y="1911096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463040" y="1691640"/>
            <a:ext cx="99669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scorecard   </a:t>
            </a:r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AI-graded FedRAMP readiness score with the Low / Moderate / High breakdown and the top gaps to fix first.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548640" y="2770632"/>
            <a:ext cx="11064240" cy="1024128"/>
          </a:xfrm>
          <a:prstGeom prst="roundRect">
            <a:avLst>
              <a:gd name="adj" fmla="val 8929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868680" y="3081528"/>
            <a:ext cx="402336" cy="402336"/>
          </a:xfrm>
          <a:prstGeom prst="oval">
            <a:avLst/>
          </a:prstGeom>
          <a:solidFill>
            <a:srgbClr val="7C5CFF"/>
          </a:solidFill>
          <a:ln/>
        </p:spPr>
      </p:sp>
      <p:sp>
        <p:nvSpPr>
          <p:cNvPr id="14" name="Text 12"/>
          <p:cNvSpPr/>
          <p:nvPr/>
        </p:nvSpPr>
        <p:spPr>
          <a:xfrm>
            <a:off x="868680" y="308152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463040" y="2862072"/>
            <a:ext cx="99669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Remediation &amp; triage   </a:t>
            </a:r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failing control gets a safe, specific fix with a blast-radius safety rating; every high-risk event is triaged with the exact response.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548640" y="3941064"/>
            <a:ext cx="11064240" cy="1024128"/>
          </a:xfrm>
          <a:prstGeom prst="roundRect">
            <a:avLst>
              <a:gd name="adj" fmla="val 8929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868680" y="4251960"/>
            <a:ext cx="402336" cy="402336"/>
          </a:xfrm>
          <a:prstGeom prst="oval">
            <a:avLst/>
          </a:prstGeom>
          <a:solidFill>
            <a:srgbClr val="7C5CFF"/>
          </a:solidFill>
          <a:ln/>
        </p:spPr>
      </p:sp>
      <p:sp>
        <p:nvSpPr>
          <p:cNvPr id="18" name="Text 16"/>
          <p:cNvSpPr/>
          <p:nvPr/>
        </p:nvSpPr>
        <p:spPr>
          <a:xfrm>
            <a:off x="868680" y="425196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463040" y="4032504"/>
            <a:ext cx="99669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Natural-language forensics   </a:t>
            </a:r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'who deleted the prod bucket policy last week?' — AI writes the CloudTrail query, runs it, and answers.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548640" y="5111496"/>
            <a:ext cx="11064240" cy="1024128"/>
          </a:xfrm>
          <a:prstGeom prst="roundRect">
            <a:avLst>
              <a:gd name="adj" fmla="val 8929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868680" y="5422392"/>
            <a:ext cx="402336" cy="402336"/>
          </a:xfrm>
          <a:prstGeom prst="oval">
            <a:avLst/>
          </a:prstGeom>
          <a:solidFill>
            <a:srgbClr val="7C5CFF"/>
          </a:solidFill>
          <a:ln/>
        </p:spPr>
      </p:sp>
      <p:sp>
        <p:nvSpPr>
          <p:cNvPr id="22" name="Text 20"/>
          <p:cNvSpPr/>
          <p:nvPr/>
        </p:nvSpPr>
        <p:spPr>
          <a:xfrm>
            <a:off x="868680" y="5422392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463040" y="5202936"/>
            <a:ext cx="99669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&amp; doc drafting   </a:t>
            </a:r>
            <a:pPr indent="0" marL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drafts your NIST 800-53 governance documents and the AO-ready authorization package, grounded in live evidence.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11460175" y="6400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420624" cy="420624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87446" y="541325"/>
            <a:ext cx="143012" cy="67300"/>
          </a:xfrm>
          <a:prstGeom prst="roundRect">
            <a:avLst>
              <a:gd name="adj" fmla="val 27174"/>
            </a:avLst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716890" y="600212"/>
            <a:ext cx="84125" cy="1430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7921" y="499262"/>
            <a:ext cx="42062" cy="42062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45720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spc="2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DAY-0 TO CONTINUOUS ATO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97280" y="676656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Own the whole authorization lifecycle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548640" y="2194560"/>
            <a:ext cx="210312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25880" y="2423160"/>
            <a:ext cx="548640" cy="548640"/>
          </a:xfrm>
          <a:prstGeom prst="oval">
            <a:avLst/>
          </a:prstGeom>
          <a:solidFill>
            <a:srgbClr val="7C5CFF"/>
          </a:solidFill>
          <a:ln/>
        </p:spPr>
      </p:sp>
      <p:sp>
        <p:nvSpPr>
          <p:cNvPr id="10" name="Text 8"/>
          <p:cNvSpPr/>
          <p:nvPr/>
        </p:nvSpPr>
        <p:spPr>
          <a:xfrm>
            <a:off x="1325880" y="24231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640080" y="310896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Day-0 install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658368" y="3520440"/>
            <a:ext cx="18836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 → Control Tower → LZA, automated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2615184" y="2194560"/>
            <a:ext cx="256032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2834640" y="2194560"/>
            <a:ext cx="210312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11880" y="2423160"/>
            <a:ext cx="548640" cy="548640"/>
          </a:xfrm>
          <a:prstGeom prst="oval">
            <a:avLst/>
          </a:prstGeom>
          <a:solidFill>
            <a:srgbClr val="7C5CFF"/>
          </a:solidFill>
          <a:ln/>
        </p:spPr>
      </p:sp>
      <p:sp>
        <p:nvSpPr>
          <p:cNvPr id="16" name="Text 14"/>
          <p:cNvSpPr/>
          <p:nvPr/>
        </p:nvSpPr>
        <p:spPr>
          <a:xfrm>
            <a:off x="3611880" y="24231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2926080" y="310896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Operate</a:t>
            </a:r>
            <a:endParaRPr lang="en-US" sz="1450" dirty="0"/>
          </a:p>
        </p:txBody>
      </p:sp>
      <p:sp>
        <p:nvSpPr>
          <p:cNvPr id="18" name="Text 16"/>
          <p:cNvSpPr/>
          <p:nvPr/>
        </p:nvSpPr>
        <p:spPr>
          <a:xfrm>
            <a:off x="2944368" y="3520440"/>
            <a:ext cx="18836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Accounts, guardrails, migrations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901184" y="2194560"/>
            <a:ext cx="256032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2200" dirty="0"/>
          </a:p>
        </p:txBody>
      </p:sp>
      <p:sp>
        <p:nvSpPr>
          <p:cNvPr id="20" name="Shape 18"/>
          <p:cNvSpPr/>
          <p:nvPr/>
        </p:nvSpPr>
        <p:spPr>
          <a:xfrm>
            <a:off x="5120640" y="2194560"/>
            <a:ext cx="210312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897880" y="2423160"/>
            <a:ext cx="548640" cy="548640"/>
          </a:xfrm>
          <a:prstGeom prst="oval">
            <a:avLst/>
          </a:prstGeom>
          <a:solidFill>
            <a:srgbClr val="7C5CFF"/>
          </a:solidFill>
          <a:ln/>
        </p:spPr>
      </p:sp>
      <p:sp>
        <p:nvSpPr>
          <p:cNvPr id="22" name="Text 20"/>
          <p:cNvSpPr/>
          <p:nvPr/>
        </p:nvSpPr>
        <p:spPr>
          <a:xfrm>
            <a:off x="5897880" y="24231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5212080" y="310896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Monitor</a:t>
            </a:r>
            <a:endParaRPr lang="en-US" sz="1450" dirty="0"/>
          </a:p>
        </p:txBody>
      </p:sp>
      <p:sp>
        <p:nvSpPr>
          <p:cNvPr id="24" name="Text 22"/>
          <p:cNvSpPr/>
          <p:nvPr/>
        </p:nvSpPr>
        <p:spPr>
          <a:xfrm>
            <a:off x="5230368" y="3520440"/>
            <a:ext cx="18836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posture + ConMon trend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7187184" y="2194560"/>
            <a:ext cx="256032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2200" dirty="0"/>
          </a:p>
        </p:txBody>
      </p:sp>
      <p:sp>
        <p:nvSpPr>
          <p:cNvPr id="26" name="Shape 24"/>
          <p:cNvSpPr/>
          <p:nvPr/>
        </p:nvSpPr>
        <p:spPr>
          <a:xfrm>
            <a:off x="7406640" y="2194560"/>
            <a:ext cx="210312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8183880" y="2423160"/>
            <a:ext cx="548640" cy="548640"/>
          </a:xfrm>
          <a:prstGeom prst="oval">
            <a:avLst/>
          </a:prstGeom>
          <a:solidFill>
            <a:srgbClr val="7C5CFF"/>
          </a:solidFill>
          <a:ln/>
        </p:spPr>
      </p:sp>
      <p:sp>
        <p:nvSpPr>
          <p:cNvPr id="28" name="Text 26"/>
          <p:cNvSpPr/>
          <p:nvPr/>
        </p:nvSpPr>
        <p:spPr>
          <a:xfrm>
            <a:off x="8183880" y="24231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7498080" y="310896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Evidence</a:t>
            </a:r>
            <a:endParaRPr lang="en-US" sz="1450" dirty="0"/>
          </a:p>
        </p:txBody>
      </p:sp>
      <p:sp>
        <p:nvSpPr>
          <p:cNvPr id="30" name="Text 28"/>
          <p:cNvSpPr/>
          <p:nvPr/>
        </p:nvSpPr>
        <p:spPr>
          <a:xfrm>
            <a:off x="7516368" y="3520440"/>
            <a:ext cx="18836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Artifacts, POA&amp;M, OSCAL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9473184" y="2194560"/>
            <a:ext cx="256032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2200" dirty="0"/>
          </a:p>
        </p:txBody>
      </p:sp>
      <p:sp>
        <p:nvSpPr>
          <p:cNvPr id="32" name="Shape 30"/>
          <p:cNvSpPr/>
          <p:nvPr/>
        </p:nvSpPr>
        <p:spPr>
          <a:xfrm>
            <a:off x="9692640" y="2194560"/>
            <a:ext cx="2103120" cy="1920240"/>
          </a:xfrm>
          <a:prstGeom prst="roundRect">
            <a:avLst>
              <a:gd name="adj" fmla="val 476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10469880" y="2423160"/>
            <a:ext cx="548640" cy="548640"/>
          </a:xfrm>
          <a:prstGeom prst="oval">
            <a:avLst/>
          </a:prstGeom>
          <a:solidFill>
            <a:srgbClr val="7C5CFF"/>
          </a:solidFill>
          <a:ln/>
        </p:spPr>
      </p:sp>
      <p:sp>
        <p:nvSpPr>
          <p:cNvPr id="34" name="Text 32"/>
          <p:cNvSpPr/>
          <p:nvPr/>
        </p:nvSpPr>
        <p:spPr>
          <a:xfrm>
            <a:off x="10469880" y="24231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2000" dirty="0"/>
          </a:p>
        </p:txBody>
      </p:sp>
      <p:sp>
        <p:nvSpPr>
          <p:cNvPr id="35" name="Text 33"/>
          <p:cNvSpPr/>
          <p:nvPr/>
        </p:nvSpPr>
        <p:spPr>
          <a:xfrm>
            <a:off x="9784080" y="310896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ATO package</a:t>
            </a:r>
            <a:endParaRPr lang="en-US" sz="1450" dirty="0"/>
          </a:p>
        </p:txBody>
      </p:sp>
      <p:sp>
        <p:nvSpPr>
          <p:cNvPr id="36" name="Text 34"/>
          <p:cNvSpPr/>
          <p:nvPr/>
        </p:nvSpPr>
        <p:spPr>
          <a:xfrm>
            <a:off x="9802368" y="3520440"/>
            <a:ext cx="18836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SSP + SAR + FedRAMP 20x</a:t>
            </a:r>
            <a:endParaRPr lang="en-US" sz="1050" dirty="0"/>
          </a:p>
        </p:txBody>
      </p:sp>
      <p:sp>
        <p:nvSpPr>
          <p:cNvPr id="37" name="Text 35"/>
          <p:cNvSpPr/>
          <p:nvPr/>
        </p:nvSpPr>
        <p:spPr>
          <a:xfrm>
            <a:off x="548640" y="4572000"/>
            <a:ext cx="11064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EA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authorization, not a once-a-year scramble — the AO lives here.</a:t>
            </a:r>
            <a:endParaRPr lang="en-US" sz="1500" dirty="0"/>
          </a:p>
        </p:txBody>
      </p:sp>
      <p:sp>
        <p:nvSpPr>
          <p:cNvPr id="38" name="Text 36"/>
          <p:cNvSpPr/>
          <p:nvPr/>
        </p:nvSpPr>
        <p:spPr>
          <a:xfrm>
            <a:off x="11460175" y="6400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420624" cy="420624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87446" y="541325"/>
            <a:ext cx="143012" cy="67300"/>
          </a:xfrm>
          <a:prstGeom prst="roundRect">
            <a:avLst>
              <a:gd name="adj" fmla="val 27174"/>
            </a:avLst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716890" y="600212"/>
            <a:ext cx="84125" cy="1430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7921" y="499262"/>
            <a:ext cx="42062" cy="42062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45720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spc="2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WE WIN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97280" y="676656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Not a console. Not a checklist. Not a consultant.</a:t>
            </a:r>
            <a:endParaRPr lang="en-US" sz="27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600200"/>
          <a:ext cx="11064240" cy="914400"/>
        </p:xfrm>
        <a:graphic>
          <a:graphicData uri="http://schemas.openxmlformats.org/drawingml/2006/table">
            <a:tbl>
              <a:tblPr/>
              <a:tblGrid>
                <a:gridCol w="3383280"/>
                <a:gridCol w="2103120"/>
                <a:gridCol w="1874520"/>
                <a:gridCol w="1874520"/>
                <a:gridCol w="1828800"/>
              </a:tblGrid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4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Controlled Tower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5C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EA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AWS console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4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EA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GRC tools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4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EA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Consultants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43B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EA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No-console operation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2FBF7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9A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9A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partial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9A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EA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Live posture from AWS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2FBF7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9A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scattered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9A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imported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9A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point-in-time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EA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 remediation &amp; triage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2FBF7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9A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9A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rare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9A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manual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EA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Day-0 stand-up (CT + LZA)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2FBF7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9A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manual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9A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9A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(slow)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EAEDF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Audit-ready OSCAL / ATO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2FBF7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9A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9A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dirty="0">
                          <a:solidFill>
                            <a:srgbClr val="9A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(manual)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B0E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B2E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11460175" y="6400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420624" cy="420624"/>
          </a:xfrm>
          <a:prstGeom prst="roundRect">
            <a:avLst>
              <a:gd name="adj" fmla="val 22000"/>
            </a:avLst>
          </a:prstGeom>
          <a:solidFill>
            <a:srgbClr val="7C5CFF"/>
          </a:solidFill>
          <a:ln/>
          <a:effectLst>
            <a:outerShdw sx="100000" sy="100000" kx="0" ky="0" algn="bl" rotWithShape="0" blurRad="88900" dist="25400" dir="5400000">
              <a:srgbClr val="000000">
                <a:alpha val="40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687446" y="541325"/>
            <a:ext cx="143012" cy="67300"/>
          </a:xfrm>
          <a:prstGeom prst="roundRect">
            <a:avLst>
              <a:gd name="adj" fmla="val 27174"/>
            </a:avLst>
          </a:prstGeom>
          <a:solidFill>
            <a:srgbClr val="FFFFFF"/>
          </a:solidFill>
          <a:ln/>
        </p:spPr>
      </p:sp>
      <p:sp>
        <p:nvSpPr>
          <p:cNvPr id="4" name="Shape 2"/>
          <p:cNvSpPr/>
          <p:nvPr/>
        </p:nvSpPr>
        <p:spPr>
          <a:xfrm>
            <a:off x="716890" y="600212"/>
            <a:ext cx="84125" cy="1430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Shape 3"/>
          <p:cNvSpPr/>
          <p:nvPr/>
        </p:nvSpPr>
        <p:spPr>
          <a:xfrm>
            <a:off x="737921" y="499262"/>
            <a:ext cx="42062" cy="42062"/>
          </a:xfrm>
          <a:prstGeom prst="oval">
            <a:avLst/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45720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b="1" spc="200" kern="0" dirty="0">
                <a:solidFill>
                  <a:srgbClr val="7C5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PROOF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97280" y="676656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Day-0 to a governed org — one command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548640" y="1600200"/>
            <a:ext cx="6400800" cy="4297680"/>
          </a:xfrm>
          <a:prstGeom prst="roundRect">
            <a:avLst>
              <a:gd name="adj" fmla="val 2128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868680" y="1828800"/>
            <a:ext cx="5852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Install, automated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896112" y="2368296"/>
            <a:ext cx="310896" cy="310896"/>
          </a:xfrm>
          <a:prstGeom prst="oval">
            <a:avLst/>
          </a:prstGeom>
          <a:solidFill>
            <a:srgbClr val="2FBF71"/>
          </a:solidFill>
          <a:ln/>
        </p:spPr>
      </p:sp>
      <p:sp>
        <p:nvSpPr>
          <p:cNvPr id="11" name="Text 9"/>
          <p:cNvSpPr/>
          <p:nvPr/>
        </p:nvSpPr>
        <p:spPr>
          <a:xfrm>
            <a:off x="1371600" y="2286000"/>
            <a:ext cx="5394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A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the organization (all-features)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896112" y="2916936"/>
            <a:ext cx="310896" cy="310896"/>
          </a:xfrm>
          <a:prstGeom prst="oval">
            <a:avLst/>
          </a:prstGeom>
          <a:solidFill>
            <a:srgbClr val="2FBF71"/>
          </a:solidFill>
          <a:ln/>
        </p:spPr>
      </p:sp>
      <p:sp>
        <p:nvSpPr>
          <p:cNvPr id="13" name="Text 11"/>
          <p:cNvSpPr/>
          <p:nvPr/>
        </p:nvSpPr>
        <p:spPr>
          <a:xfrm>
            <a:off x="1371600" y="2834640"/>
            <a:ext cx="5394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A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Provision Control Tower roles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896112" y="3465576"/>
            <a:ext cx="310896" cy="310896"/>
          </a:xfrm>
          <a:prstGeom prst="oval">
            <a:avLst/>
          </a:prstGeom>
          <a:solidFill>
            <a:srgbClr val="2FBF71"/>
          </a:solidFill>
          <a:ln/>
        </p:spPr>
      </p:sp>
      <p:sp>
        <p:nvSpPr>
          <p:cNvPr id="15" name="Text 13"/>
          <p:cNvSpPr/>
          <p:nvPr/>
        </p:nvSpPr>
        <p:spPr>
          <a:xfrm>
            <a:off x="1371600" y="3383280"/>
            <a:ext cx="5394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A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Log Archive + Audit accounts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896112" y="4014216"/>
            <a:ext cx="310896" cy="310896"/>
          </a:xfrm>
          <a:prstGeom prst="oval">
            <a:avLst/>
          </a:prstGeom>
          <a:solidFill>
            <a:srgbClr val="2FBF71"/>
          </a:solidFill>
          <a:ln/>
        </p:spPr>
      </p:sp>
      <p:sp>
        <p:nvSpPr>
          <p:cNvPr id="17" name="Text 15"/>
          <p:cNvSpPr/>
          <p:nvPr/>
        </p:nvSpPr>
        <p:spPr>
          <a:xfrm>
            <a:off x="1371600" y="3931920"/>
            <a:ext cx="5394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A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 up the Control Tower landing zone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896112" y="4562856"/>
            <a:ext cx="310896" cy="310896"/>
          </a:xfrm>
          <a:prstGeom prst="oval">
            <a:avLst/>
          </a:prstGeom>
          <a:solidFill>
            <a:srgbClr val="2FBF71"/>
          </a:solidFill>
          <a:ln/>
        </p:spPr>
      </p:sp>
      <p:sp>
        <p:nvSpPr>
          <p:cNvPr id="19" name="Text 17"/>
          <p:cNvSpPr/>
          <p:nvPr/>
        </p:nvSpPr>
        <p:spPr>
          <a:xfrm>
            <a:off x="1371600" y="4480560"/>
            <a:ext cx="5394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A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the Landing Zone Accelerator pipeline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896112" y="5111496"/>
            <a:ext cx="310896" cy="310896"/>
          </a:xfrm>
          <a:prstGeom prst="oval">
            <a:avLst/>
          </a:prstGeom>
          <a:solidFill>
            <a:srgbClr val="2FBF71"/>
          </a:solidFill>
          <a:ln/>
        </p:spPr>
      </p:sp>
      <p:sp>
        <p:nvSpPr>
          <p:cNvPr id="21" name="Text 19"/>
          <p:cNvSpPr/>
          <p:nvPr/>
        </p:nvSpPr>
        <p:spPr>
          <a:xfrm>
            <a:off x="1371600" y="5029200"/>
            <a:ext cx="5394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A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a success report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7223760" y="1600200"/>
            <a:ext cx="4389120" cy="4297680"/>
          </a:xfrm>
          <a:prstGeom prst="roundRect">
            <a:avLst>
              <a:gd name="adj" fmla="val 2128"/>
            </a:avLst>
          </a:prstGeom>
          <a:solidFill>
            <a:srgbClr val="1E243B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7498080" y="182880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Proven on a brand-new AWS account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7498080" y="2286000"/>
            <a:ext cx="3840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full chain — org, Control Tower, and LZA — stood up end-to-end on a fresh account, driven by the product itself.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7498080" y="3429000"/>
            <a:ext cx="1874520" cy="1554480"/>
          </a:xfrm>
          <a:prstGeom prst="roundRect">
            <a:avLst>
              <a:gd name="adj" fmla="val 588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7543800" y="3593592"/>
            <a:ext cx="1783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7C5C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3800" dirty="0"/>
          </a:p>
        </p:txBody>
      </p:sp>
      <p:sp>
        <p:nvSpPr>
          <p:cNvPr id="27" name="Text 25"/>
          <p:cNvSpPr/>
          <p:nvPr/>
        </p:nvSpPr>
        <p:spPr>
          <a:xfrm>
            <a:off x="7662672" y="4361688"/>
            <a:ext cx="154533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command to Day-0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9555480" y="3429000"/>
            <a:ext cx="1874520" cy="1554480"/>
          </a:xfrm>
          <a:prstGeom prst="roundRect">
            <a:avLst>
              <a:gd name="adj" fmla="val 5882"/>
            </a:avLst>
          </a:prstGeom>
          <a:solidFill>
            <a:srgbClr val="161B2E"/>
          </a:solidFill>
          <a:ln w="12700">
            <a:solidFill>
              <a:srgbClr val="2A3147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5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9601200" y="3593592"/>
            <a:ext cx="1783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79B8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</a:t>
            </a:r>
            <a:endParaRPr lang="en-US" sz="3800" dirty="0"/>
          </a:p>
        </p:txBody>
      </p:sp>
      <p:sp>
        <p:nvSpPr>
          <p:cNvPr id="30" name="Text 28"/>
          <p:cNvSpPr/>
          <p:nvPr/>
        </p:nvSpPr>
        <p:spPr>
          <a:xfrm>
            <a:off x="9720072" y="4361688"/>
            <a:ext cx="154533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9A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consoles touched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7498080" y="5257800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install-anywhere · single-tenant in the customer's own account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11460175" y="640080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Controlled Tower — Sales Deck</dc:title>
  <dc:subject>PptxGenJS Presentation</dc:subject>
  <dc:creator>Controlled Tower</dc:creator>
  <cp:lastModifiedBy>Controlled Tower</cp:lastModifiedBy>
  <cp:revision>1</cp:revision>
  <dcterms:created xsi:type="dcterms:W3CDTF">2026-06-27T19:15:01Z</dcterms:created>
  <dcterms:modified xsi:type="dcterms:W3CDTF">2026-06-27T19:15:01Z</dcterms:modified>
</cp:coreProperties>
</file>